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63" r:id="rId3"/>
    <p:sldId id="264" r:id="rId4"/>
    <p:sldId id="265" r:id="rId5"/>
    <p:sldId id="266" r:id="rId6"/>
    <p:sldId id="261" r:id="rId7"/>
    <p:sldId id="262" r:id="rId8"/>
    <p:sldId id="267" r:id="rId9"/>
    <p:sldId id="26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76" autoAdjust="0"/>
    <p:restoredTop sz="94660"/>
  </p:normalViewPr>
  <p:slideViewPr>
    <p:cSldViewPr>
      <p:cViewPr varScale="1">
        <p:scale>
          <a:sx n="103" d="100"/>
          <a:sy n="103" d="100"/>
        </p:scale>
        <p:origin x="-5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5AB6A0D-8C4D-40CF-B3A2-57AB5B9180FF}" type="datetimeFigureOut">
              <a:rPr lang="en-US" smtClean="0"/>
              <a:t>10/21/2014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0F56003-3AE9-4408-8D56-19BE07709639}" type="slidenum">
              <a:rPr lang="en-US" smtClean="0"/>
              <a:t>‹#›</a:t>
            </a:fld>
            <a:endParaRPr lang="en-US" dirty="0"/>
          </a:p>
        </p:txBody>
      </p:sp>
    </p:spTree>
    <p:extLst>
      <p:ext uri="{BB962C8B-B14F-4D97-AF65-F5344CB8AC3E}">
        <p14:creationId xmlns:p14="http://schemas.microsoft.com/office/powerpoint/2010/main" val="1510520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1</a:t>
            </a:fld>
            <a:endParaRPr lang="en-US" dirty="0"/>
          </a:p>
        </p:txBody>
      </p:sp>
    </p:spTree>
    <p:extLst>
      <p:ext uri="{BB962C8B-B14F-4D97-AF65-F5344CB8AC3E}">
        <p14:creationId xmlns:p14="http://schemas.microsoft.com/office/powerpoint/2010/main" val="81774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2</a:t>
            </a:fld>
            <a:endParaRPr lang="en-US" dirty="0"/>
          </a:p>
        </p:txBody>
      </p:sp>
    </p:spTree>
    <p:extLst>
      <p:ext uri="{BB962C8B-B14F-4D97-AF65-F5344CB8AC3E}">
        <p14:creationId xmlns:p14="http://schemas.microsoft.com/office/powerpoint/2010/main" val="375939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3</a:t>
            </a:fld>
            <a:endParaRPr lang="en-US" dirty="0"/>
          </a:p>
        </p:txBody>
      </p:sp>
    </p:spTree>
    <p:extLst>
      <p:ext uri="{BB962C8B-B14F-4D97-AF65-F5344CB8AC3E}">
        <p14:creationId xmlns:p14="http://schemas.microsoft.com/office/powerpoint/2010/main" val="79485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4</a:t>
            </a:fld>
            <a:endParaRPr lang="en-US" dirty="0"/>
          </a:p>
        </p:txBody>
      </p:sp>
    </p:spTree>
    <p:extLst>
      <p:ext uri="{BB962C8B-B14F-4D97-AF65-F5344CB8AC3E}">
        <p14:creationId xmlns:p14="http://schemas.microsoft.com/office/powerpoint/2010/main" val="355220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5</a:t>
            </a:fld>
            <a:endParaRPr lang="en-US" dirty="0"/>
          </a:p>
        </p:txBody>
      </p:sp>
    </p:spTree>
    <p:extLst>
      <p:ext uri="{BB962C8B-B14F-4D97-AF65-F5344CB8AC3E}">
        <p14:creationId xmlns:p14="http://schemas.microsoft.com/office/powerpoint/2010/main" val="3738447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6</a:t>
            </a:fld>
            <a:endParaRPr lang="en-US" dirty="0"/>
          </a:p>
        </p:txBody>
      </p:sp>
    </p:spTree>
    <p:extLst>
      <p:ext uri="{BB962C8B-B14F-4D97-AF65-F5344CB8AC3E}">
        <p14:creationId xmlns:p14="http://schemas.microsoft.com/office/powerpoint/2010/main" val="275083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7</a:t>
            </a:fld>
            <a:endParaRPr lang="en-US" dirty="0"/>
          </a:p>
        </p:txBody>
      </p:sp>
    </p:spTree>
    <p:extLst>
      <p:ext uri="{BB962C8B-B14F-4D97-AF65-F5344CB8AC3E}">
        <p14:creationId xmlns:p14="http://schemas.microsoft.com/office/powerpoint/2010/main" val="2842194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8</a:t>
            </a:fld>
            <a:endParaRPr lang="en-US" dirty="0"/>
          </a:p>
        </p:txBody>
      </p:sp>
    </p:spTree>
    <p:extLst>
      <p:ext uri="{BB962C8B-B14F-4D97-AF65-F5344CB8AC3E}">
        <p14:creationId xmlns:p14="http://schemas.microsoft.com/office/powerpoint/2010/main" val="4188241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6003-3AE9-4408-8D56-19BE07709639}" type="slidenum">
              <a:rPr lang="en-US" smtClean="0"/>
              <a:t>9</a:t>
            </a:fld>
            <a:endParaRPr lang="en-US" dirty="0"/>
          </a:p>
        </p:txBody>
      </p:sp>
    </p:spTree>
    <p:extLst>
      <p:ext uri="{BB962C8B-B14F-4D97-AF65-F5344CB8AC3E}">
        <p14:creationId xmlns:p14="http://schemas.microsoft.com/office/powerpoint/2010/main" val="110116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3891667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1610205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237412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95641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406581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105311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1299535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49494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57640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174072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675F2E-57EC-4F6E-B34B-442A3021E298}" type="datetimeFigureOut">
              <a:rPr lang="en-US" smtClean="0"/>
              <a:t>10/21/2014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5AB63-A29F-40DD-84FE-59049DB3FF48}" type="slidenum">
              <a:rPr lang="en-US" smtClean="0"/>
              <a:t>‹#›</a:t>
            </a:fld>
            <a:endParaRPr lang="en-US" dirty="0"/>
          </a:p>
        </p:txBody>
      </p:sp>
    </p:spTree>
    <p:extLst>
      <p:ext uri="{BB962C8B-B14F-4D97-AF65-F5344CB8AC3E}">
        <p14:creationId xmlns:p14="http://schemas.microsoft.com/office/powerpoint/2010/main" val="171415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75F2E-57EC-4F6E-B34B-442A3021E298}" type="datetimeFigureOut">
              <a:rPr lang="en-US" smtClean="0"/>
              <a:t>10/21/2014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5AB63-A29F-40DD-84FE-59049DB3FF48}" type="slidenum">
              <a:rPr lang="en-US" smtClean="0"/>
              <a:t>‹#›</a:t>
            </a:fld>
            <a:endParaRPr lang="en-US" dirty="0"/>
          </a:p>
        </p:txBody>
      </p:sp>
    </p:spTree>
    <p:extLst>
      <p:ext uri="{BB962C8B-B14F-4D97-AF65-F5344CB8AC3E}">
        <p14:creationId xmlns:p14="http://schemas.microsoft.com/office/powerpoint/2010/main" val="14284009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85800"/>
            <a:ext cx="7620000" cy="2286000"/>
          </a:xfrm>
        </p:spPr>
        <p:txBody>
          <a:bodyPr>
            <a:normAutofit fontScale="90000"/>
          </a:bodyPr>
          <a:lstStyle/>
          <a:p>
            <a:pPr algn="ctr"/>
            <a:r>
              <a:rPr lang="en-US" dirty="0" smtClean="0"/>
              <a:t>State Testing for SPED Students:</a:t>
            </a:r>
            <a:br>
              <a:rPr lang="en-US" dirty="0" smtClean="0"/>
            </a:br>
            <a:r>
              <a:rPr lang="en-US" dirty="0" smtClean="0"/>
              <a:t>(Georgia Alternative Assessment vs. Regular State Testing with Accommodations)</a:t>
            </a:r>
            <a:endParaRPr lang="en-US" dirty="0"/>
          </a:p>
        </p:txBody>
      </p:sp>
      <p:sp>
        <p:nvSpPr>
          <p:cNvPr id="3" name="Subtitle 2"/>
          <p:cNvSpPr>
            <a:spLocks noGrp="1"/>
          </p:cNvSpPr>
          <p:nvPr>
            <p:ph type="subTitle" idx="1"/>
          </p:nvPr>
        </p:nvSpPr>
        <p:spPr>
          <a:xfrm>
            <a:off x="1009442" y="2438400"/>
            <a:ext cx="7220158" cy="3505200"/>
          </a:xfrm>
        </p:spPr>
        <p:txBody>
          <a:bodyPr/>
          <a:lstStyle/>
          <a:p>
            <a:endParaRPr lang="en-US" dirty="0" smtClean="0"/>
          </a:p>
          <a:p>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429000"/>
            <a:ext cx="3505200" cy="2826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8828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Georgia Alternative Assessment </a:t>
            </a:r>
            <a:endParaRPr lang="en-US" dirty="0"/>
          </a:p>
        </p:txBody>
      </p:sp>
      <p:sp>
        <p:nvSpPr>
          <p:cNvPr id="2" name="Content Placeholder 1"/>
          <p:cNvSpPr>
            <a:spLocks noGrp="1"/>
          </p:cNvSpPr>
          <p:nvPr>
            <p:ph idx="1"/>
          </p:nvPr>
        </p:nvSpPr>
        <p:spPr/>
        <p:txBody>
          <a:bodyPr>
            <a:normAutofit fontScale="92500" lnSpcReduction="20000"/>
          </a:bodyPr>
          <a:lstStyle/>
          <a:p>
            <a:pPr marL="0" indent="0">
              <a:buNone/>
            </a:pPr>
            <a:r>
              <a:rPr lang="en-US" sz="2600" b="1" dirty="0" smtClean="0">
                <a:solidFill>
                  <a:schemeClr val="accent4">
                    <a:lumMod val="50000"/>
                  </a:schemeClr>
                </a:solidFill>
              </a:rPr>
              <a:t>“The Georgia Alternate Assessment (GAA) is a key component of the Georgia Student Assessment Program. An essential tenet of both the Elementary and Secondary Education Act (ESEA) and the Individuals with Disabilities Education Act (IDEA), is the fact that states must ensure that all students, including students with significant cognitive disabilities, have access to a general curriculum that encompasses challenging academic standards. States must also ensure that all students are assessed for their progress toward meeting academic standards.” (GA DOE)</a:t>
            </a:r>
          </a:p>
          <a:p>
            <a:pPr marL="0" indent="0">
              <a:buNone/>
            </a:pPr>
            <a:endParaRPr lang="en-US" sz="2600" b="1" dirty="0" smtClean="0">
              <a:solidFill>
                <a:schemeClr val="accent4">
                  <a:lumMod val="50000"/>
                </a:schemeClr>
              </a:solidFill>
            </a:endParaRPr>
          </a:p>
          <a:p>
            <a:r>
              <a:rPr lang="en-US" sz="2600" b="1" dirty="0" smtClean="0">
                <a:solidFill>
                  <a:schemeClr val="accent4">
                    <a:lumMod val="50000"/>
                  </a:schemeClr>
                </a:solidFill>
              </a:rPr>
              <a:t>Thus, students following a </a:t>
            </a:r>
            <a:r>
              <a:rPr lang="en-US" sz="2600" b="1" u="sng" dirty="0" smtClean="0">
                <a:solidFill>
                  <a:schemeClr val="accent4">
                    <a:lumMod val="50000"/>
                  </a:schemeClr>
                </a:solidFill>
              </a:rPr>
              <a:t>functional curriculum </a:t>
            </a:r>
          </a:p>
          <a:p>
            <a:pPr marL="0" indent="0">
              <a:buNone/>
            </a:pPr>
            <a:r>
              <a:rPr lang="en-US" sz="2600" b="1" dirty="0" smtClean="0">
                <a:solidFill>
                  <a:schemeClr val="accent4">
                    <a:lumMod val="50000"/>
                  </a:schemeClr>
                </a:solidFill>
              </a:rPr>
              <a:t>should be administered the GAA. </a:t>
            </a:r>
          </a:p>
          <a:p>
            <a:pPr marL="0" indent="0">
              <a:buNone/>
            </a:pPr>
            <a:r>
              <a:rPr lang="en-US" sz="2600" b="1" dirty="0" smtClean="0">
                <a:solidFill>
                  <a:schemeClr val="accent4">
                    <a:lumMod val="50000"/>
                  </a:schemeClr>
                </a:solidFill>
              </a:rPr>
              <a:t>(Echols SPED Handbook)</a:t>
            </a:r>
          </a:p>
          <a:p>
            <a:endParaRPr lang="en-US" sz="2600" b="1" dirty="0" smtClean="0">
              <a:solidFill>
                <a:schemeClr val="accent4">
                  <a:lumMod val="50000"/>
                </a:schemeClr>
              </a:solidFill>
            </a:endParaRPr>
          </a:p>
          <a:p>
            <a:endParaRPr lang="en-US" b="1" dirty="0">
              <a:solidFill>
                <a:schemeClr val="accent4">
                  <a:lumMod val="50000"/>
                </a:schemeClr>
              </a:solidFill>
            </a:endParaRPr>
          </a:p>
        </p:txBody>
      </p:sp>
      <p:pic>
        <p:nvPicPr>
          <p:cNvPr id="5" name="Picture 4" descr="http://1.bp.blogspot.com/_SShXJcuAby0/TTTq2yAX03I/AAAAAAAAAE4/LapNX6FZ9cA/S1000-R/A%2Bspecial%2Bkind%2Bof%2Bclass.jpg"/>
          <p:cNvPicPr/>
          <p:nvPr/>
        </p:nvPicPr>
        <p:blipFill rotWithShape="1">
          <a:blip r:embed="rId3">
            <a:extLst>
              <a:ext uri="{28A0092B-C50C-407E-A947-70E740481C1C}">
                <a14:useLocalDpi xmlns:a14="http://schemas.microsoft.com/office/drawing/2010/main" val="0"/>
              </a:ext>
            </a:extLst>
          </a:blip>
          <a:srcRect r="79960" b="29100"/>
          <a:stretch/>
        </p:blipFill>
        <p:spPr bwMode="auto">
          <a:xfrm>
            <a:off x="7162800" y="4419600"/>
            <a:ext cx="1369292" cy="18288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8008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Georgia Alternative Assessment</a:t>
            </a:r>
            <a:endParaRPr lang="en-US" dirty="0"/>
          </a:p>
        </p:txBody>
      </p:sp>
      <p:sp>
        <p:nvSpPr>
          <p:cNvPr id="2" name="Content Placeholder 1"/>
          <p:cNvSpPr>
            <a:spLocks noGrp="1"/>
          </p:cNvSpPr>
          <p:nvPr>
            <p:ph idx="1"/>
          </p:nvPr>
        </p:nvSpPr>
        <p:spPr/>
        <p:txBody>
          <a:bodyPr>
            <a:normAutofit/>
          </a:bodyPr>
          <a:lstStyle/>
          <a:p>
            <a:endParaRPr lang="en-US" dirty="0" smtClean="0"/>
          </a:p>
          <a:p>
            <a:r>
              <a:rPr lang="en-US" sz="2800" b="1" dirty="0" smtClean="0">
                <a:solidFill>
                  <a:schemeClr val="accent4">
                    <a:lumMod val="50000"/>
                  </a:schemeClr>
                </a:solidFill>
              </a:rPr>
              <a:t>“The </a:t>
            </a:r>
            <a:r>
              <a:rPr lang="en-US" sz="2800" b="1" dirty="0">
                <a:solidFill>
                  <a:schemeClr val="accent4">
                    <a:lumMod val="50000"/>
                  </a:schemeClr>
                </a:solidFill>
              </a:rPr>
              <a:t>GAA is a portfolio of student work that enables the demonstration of achievement and progress relative to selected skills that are aligned to the Georgia </a:t>
            </a:r>
            <a:r>
              <a:rPr lang="en-US" sz="2800" b="1" dirty="0" smtClean="0">
                <a:solidFill>
                  <a:schemeClr val="accent4">
                    <a:lumMod val="50000"/>
                  </a:schemeClr>
                </a:solidFill>
              </a:rPr>
              <a:t>Curriculum</a:t>
            </a:r>
            <a:r>
              <a:rPr lang="en-US" sz="2800" b="1" dirty="0">
                <a:solidFill>
                  <a:schemeClr val="accent4">
                    <a:lumMod val="50000"/>
                  </a:schemeClr>
                </a:solidFill>
              </a:rPr>
              <a:t>. The portfolio is used to capture student learning and achievement/progress in four content areas: English/Language Arts, Mathematics, Science, and Social Studies</a:t>
            </a:r>
            <a:r>
              <a:rPr lang="en-US" sz="2800" b="1" dirty="0" smtClean="0">
                <a:solidFill>
                  <a:schemeClr val="accent4">
                    <a:lumMod val="50000"/>
                  </a:schemeClr>
                </a:solidFill>
              </a:rPr>
              <a:t>.” </a:t>
            </a:r>
          </a:p>
          <a:p>
            <a:pPr marL="0" indent="0">
              <a:buNone/>
            </a:pPr>
            <a:r>
              <a:rPr lang="en-US" sz="2800" b="1" dirty="0" smtClean="0">
                <a:solidFill>
                  <a:schemeClr val="accent4">
                    <a:lumMod val="50000"/>
                  </a:schemeClr>
                </a:solidFill>
              </a:rPr>
              <a:t>    (GA DOE)</a:t>
            </a:r>
          </a:p>
          <a:p>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4691743"/>
            <a:ext cx="1350784" cy="1981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0582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Echols County School’s Procedure for Determining the Need for the GAA:  </a:t>
            </a:r>
            <a:endParaRPr lang="en-US" dirty="0"/>
          </a:p>
        </p:txBody>
      </p:sp>
      <p:sp>
        <p:nvSpPr>
          <p:cNvPr id="2" name="Content Placeholder 1"/>
          <p:cNvSpPr>
            <a:spLocks noGrp="1"/>
          </p:cNvSpPr>
          <p:nvPr>
            <p:ph idx="1"/>
          </p:nvPr>
        </p:nvSpPr>
        <p:spPr>
          <a:xfrm>
            <a:off x="872067" y="1676400"/>
            <a:ext cx="7408333" cy="4495800"/>
          </a:xfrm>
        </p:spPr>
        <p:txBody>
          <a:bodyPr>
            <a:normAutofit fontScale="25000" lnSpcReduction="20000"/>
          </a:bodyPr>
          <a:lstStyle/>
          <a:p>
            <a:endParaRPr lang="en-US" b="1" dirty="0" smtClean="0">
              <a:solidFill>
                <a:schemeClr val="accent4">
                  <a:lumMod val="50000"/>
                </a:schemeClr>
              </a:solidFill>
            </a:endParaRPr>
          </a:p>
          <a:p>
            <a:r>
              <a:rPr lang="en-US" sz="8000" b="1" dirty="0" smtClean="0">
                <a:solidFill>
                  <a:schemeClr val="accent4">
                    <a:lumMod val="50000"/>
                  </a:schemeClr>
                </a:solidFill>
              </a:rPr>
              <a:t>“Under IDEA, all students with disabilities must be considered for participation in all statewide assessments.  The decision must be made on a case-by-case basis and by each student’s IEP team.  The IEP team should: </a:t>
            </a:r>
          </a:p>
          <a:p>
            <a:pPr marL="0" indent="0">
              <a:buNone/>
            </a:pPr>
            <a:r>
              <a:rPr lang="en-US" sz="8000" b="1" dirty="0">
                <a:solidFill>
                  <a:schemeClr val="accent4">
                    <a:lumMod val="50000"/>
                  </a:schemeClr>
                </a:solidFill>
              </a:rPr>
              <a:t>	</a:t>
            </a:r>
            <a:r>
              <a:rPr lang="en-US" sz="8000" b="1" dirty="0" smtClean="0">
                <a:solidFill>
                  <a:schemeClr val="accent4">
                    <a:lumMod val="50000"/>
                  </a:schemeClr>
                </a:solidFill>
              </a:rPr>
              <a:t>(A) Consider the Purpose of the Assessment </a:t>
            </a:r>
          </a:p>
          <a:p>
            <a:pPr marL="0" indent="0">
              <a:buNone/>
            </a:pPr>
            <a:r>
              <a:rPr lang="en-US" sz="8000" b="1" dirty="0" smtClean="0">
                <a:solidFill>
                  <a:schemeClr val="accent4">
                    <a:lumMod val="50000"/>
                  </a:schemeClr>
                </a:solidFill>
              </a:rPr>
              <a:t>	(B)  Consider the Feasibility of the Student’s 	Participation </a:t>
            </a:r>
          </a:p>
          <a:p>
            <a:pPr marL="0" indent="0">
              <a:buNone/>
            </a:pPr>
            <a:r>
              <a:rPr lang="en-US" sz="8000" b="1" dirty="0" smtClean="0">
                <a:solidFill>
                  <a:schemeClr val="accent4">
                    <a:lumMod val="50000"/>
                  </a:schemeClr>
                </a:solidFill>
              </a:rPr>
              <a:t>	(C) Determine the Accommodations the Student will 	Need</a:t>
            </a:r>
          </a:p>
          <a:p>
            <a:r>
              <a:rPr lang="en-US" sz="8000" b="1" dirty="0" smtClean="0">
                <a:solidFill>
                  <a:schemeClr val="accent4">
                    <a:lumMod val="50000"/>
                  </a:schemeClr>
                </a:solidFill>
              </a:rPr>
              <a:t>Since the GAA is a year long portfolio assessment, it is </a:t>
            </a:r>
            <a:r>
              <a:rPr lang="en-US" sz="8000" b="1" u="sng" dirty="0" smtClean="0">
                <a:solidFill>
                  <a:schemeClr val="accent4">
                    <a:lumMod val="50000"/>
                  </a:schemeClr>
                </a:solidFill>
              </a:rPr>
              <a:t>crucial</a:t>
            </a:r>
            <a:r>
              <a:rPr lang="en-US" sz="8000" b="1" dirty="0" smtClean="0">
                <a:solidFill>
                  <a:schemeClr val="accent4">
                    <a:lumMod val="50000"/>
                  </a:schemeClr>
                </a:solidFill>
              </a:rPr>
              <a:t> that the decision concerning a student’s participation in the GAA is made early.</a:t>
            </a:r>
          </a:p>
          <a:p>
            <a:r>
              <a:rPr lang="en-US" sz="8000" b="1" dirty="0" smtClean="0">
                <a:solidFill>
                  <a:schemeClr val="accent4">
                    <a:lumMod val="50000"/>
                  </a:schemeClr>
                </a:solidFill>
              </a:rPr>
              <a:t>Always consult the SPED Director before recommending the GAA for a student.  Although it is the IEP committee’s decision whether a student should be on GAA or not, there are certain GA Guidelines that must be adhered to in making that determination.” (Echols SPED Handbook)</a:t>
            </a:r>
          </a:p>
          <a:p>
            <a:endParaRPr lang="en-US" sz="8000" b="1" dirty="0">
              <a:solidFill>
                <a:schemeClr val="accent4">
                  <a:lumMod val="50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819400"/>
            <a:ext cx="1347973" cy="1271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5137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Sample GAA Blueprint and Standard</a:t>
            </a:r>
            <a:br>
              <a:rPr lang="en-US" dirty="0" smtClean="0"/>
            </a:br>
            <a:r>
              <a:rPr lang="en-US" dirty="0" smtClean="0"/>
              <a:t>(High School History)</a:t>
            </a:r>
            <a:endParaRPr lang="en-US" dirty="0"/>
          </a:p>
        </p:txBody>
      </p:sp>
      <p:sp>
        <p:nvSpPr>
          <p:cNvPr id="2" name="Content Placeholder 1"/>
          <p:cNvSpPr>
            <a:spLocks noGrp="1"/>
          </p:cNvSpPr>
          <p:nvPr>
            <p:ph idx="1"/>
          </p:nvPr>
        </p:nvSpPr>
        <p:spPr/>
        <p:txBody>
          <a:bodyPr>
            <a:normAutofit/>
          </a:bodyPr>
          <a:lstStyle/>
          <a:p>
            <a:pPr marL="0" indent="0">
              <a:buNone/>
            </a:pPr>
            <a:r>
              <a:rPr lang="en-US" sz="2400" b="1" u="sng" dirty="0" smtClean="0"/>
              <a:t>“U.S. History Blueprint:</a:t>
            </a:r>
          </a:p>
          <a:p>
            <a:r>
              <a:rPr lang="en-US" sz="2400" b="1" dirty="0" smtClean="0"/>
              <a:t>Entry </a:t>
            </a:r>
            <a:r>
              <a:rPr lang="en-US" sz="2400" b="1" dirty="0"/>
              <a:t>1: Teacher Chooses 1 Standard From:</a:t>
            </a:r>
          </a:p>
          <a:p>
            <a:pPr marL="0" indent="0">
              <a:buNone/>
            </a:pPr>
            <a:r>
              <a:rPr lang="en-US" sz="2400" b="1" dirty="0" smtClean="0"/>
              <a:t>SSUSH1–SSUSH25</a:t>
            </a:r>
          </a:p>
          <a:p>
            <a:pPr marL="0" indent="0">
              <a:buNone/>
            </a:pPr>
            <a:endParaRPr lang="en-US" sz="2400" b="1" dirty="0"/>
          </a:p>
          <a:p>
            <a:pPr marL="0" indent="0">
              <a:buNone/>
            </a:pPr>
            <a:r>
              <a:rPr lang="en-US" sz="2400" b="1" dirty="0" smtClean="0"/>
              <a:t>SSUSH22:</a:t>
            </a:r>
            <a:endParaRPr lang="en-US" sz="2400" b="1" dirty="0"/>
          </a:p>
          <a:p>
            <a:pPr marL="0" indent="0">
              <a:buNone/>
            </a:pPr>
            <a:r>
              <a:rPr lang="en-US" sz="2400" b="1" dirty="0"/>
              <a:t>The student will </a:t>
            </a:r>
            <a:r>
              <a:rPr lang="en-US" sz="2400" b="1" dirty="0" smtClean="0"/>
              <a:t>identify dimensions </a:t>
            </a:r>
            <a:r>
              <a:rPr lang="en-US" sz="2400" b="1" dirty="0"/>
              <a:t>of the Civil Rights</a:t>
            </a:r>
          </a:p>
          <a:p>
            <a:pPr marL="0" indent="0">
              <a:buNone/>
            </a:pPr>
            <a:r>
              <a:rPr lang="en-US" sz="2400" b="1" dirty="0"/>
              <a:t>Movement, 1945–1970</a:t>
            </a:r>
            <a:r>
              <a:rPr lang="en-US" sz="2400" b="1" dirty="0" smtClean="0"/>
              <a:t>.</a:t>
            </a:r>
          </a:p>
          <a:p>
            <a:pPr marL="0" indent="0">
              <a:buNone/>
            </a:pPr>
            <a:endParaRPr lang="en-US" sz="2400" b="1" dirty="0"/>
          </a:p>
          <a:p>
            <a:pPr marL="0" indent="0">
              <a:buNone/>
            </a:pPr>
            <a:r>
              <a:rPr lang="en-US" sz="2400" b="1" dirty="0" smtClean="0"/>
              <a:t>b</a:t>
            </a:r>
            <a:r>
              <a:rPr lang="en-US" sz="2400" b="1" dirty="0"/>
              <a:t>. Identify Jackie Robinson and the integration of baseball</a:t>
            </a:r>
            <a:r>
              <a:rPr lang="en-US" sz="2400" b="1" dirty="0" smtClean="0"/>
              <a:t>. (See Sample GAA Activity- Collection 1, Secondary)”  [GA DOE]</a:t>
            </a:r>
            <a:endParaRPr lang="en-US" sz="2400"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1600" y="1676400"/>
            <a:ext cx="23368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170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GAA Requirements</a:t>
            </a:r>
            <a:endParaRPr lang="en-US" dirty="0"/>
          </a:p>
        </p:txBody>
      </p:sp>
      <p:sp>
        <p:nvSpPr>
          <p:cNvPr id="2" name="Content Placeholder 1"/>
          <p:cNvSpPr>
            <a:spLocks noGrp="1"/>
          </p:cNvSpPr>
          <p:nvPr>
            <p:ph idx="1"/>
          </p:nvPr>
        </p:nvSpPr>
        <p:spPr/>
        <p:txBody>
          <a:bodyPr>
            <a:normAutofit/>
          </a:bodyPr>
          <a:lstStyle/>
          <a:p>
            <a:pPr marL="0" indent="0">
              <a:buNone/>
            </a:pPr>
            <a:r>
              <a:rPr lang="en-US" b="1" dirty="0" smtClean="0"/>
              <a:t>*</a:t>
            </a:r>
            <a:r>
              <a:rPr lang="en-US" b="1" dirty="0" smtClean="0">
                <a:solidFill>
                  <a:schemeClr val="accent4">
                    <a:lumMod val="50000"/>
                  </a:schemeClr>
                </a:solidFill>
              </a:rPr>
              <a:t> </a:t>
            </a:r>
            <a:r>
              <a:rPr lang="en-US" sz="2400" b="1" dirty="0" smtClean="0">
                <a:solidFill>
                  <a:schemeClr val="accent4">
                    <a:lumMod val="50000"/>
                  </a:schemeClr>
                </a:solidFill>
              </a:rPr>
              <a:t>For each Standard Selected the Following is Required: </a:t>
            </a:r>
          </a:p>
          <a:p>
            <a:pPr marL="0" indent="0">
              <a:buNone/>
            </a:pPr>
            <a:r>
              <a:rPr lang="en-US" sz="2400" b="1" dirty="0" smtClean="0">
                <a:solidFill>
                  <a:schemeClr val="accent4">
                    <a:lumMod val="50000"/>
                  </a:schemeClr>
                </a:solidFill>
              </a:rPr>
              <a:t>     -One Entry Sheet, as well as, One </a:t>
            </a:r>
            <a:r>
              <a:rPr lang="en-US" sz="2400" b="1" dirty="0">
                <a:solidFill>
                  <a:schemeClr val="accent4">
                    <a:lumMod val="50000"/>
                  </a:schemeClr>
                </a:solidFill>
              </a:rPr>
              <a:t>E</a:t>
            </a:r>
            <a:r>
              <a:rPr lang="en-US" sz="2400" b="1" dirty="0" smtClean="0">
                <a:solidFill>
                  <a:schemeClr val="accent4">
                    <a:lumMod val="50000"/>
                  </a:schemeClr>
                </a:solidFill>
              </a:rPr>
              <a:t>vidence Annotation 	Sheet to Accompany each Student 	Activity (See Handouts)</a:t>
            </a:r>
          </a:p>
          <a:p>
            <a:pPr marL="0" indent="0">
              <a:buNone/>
            </a:pPr>
            <a:endParaRPr lang="en-US" sz="2400" b="1" dirty="0" smtClean="0">
              <a:solidFill>
                <a:schemeClr val="accent4">
                  <a:lumMod val="50000"/>
                </a:schemeClr>
              </a:solidFill>
            </a:endParaRPr>
          </a:p>
          <a:p>
            <a:pPr>
              <a:buFont typeface="Arial" charset="0"/>
              <a:buChar char="•"/>
            </a:pPr>
            <a:r>
              <a:rPr lang="en-US" sz="2400" b="1" dirty="0" smtClean="0"/>
              <a:t>Collection Period One: 2 Student Activities</a:t>
            </a:r>
          </a:p>
          <a:p>
            <a:pPr>
              <a:buFont typeface="Arial" charset="0"/>
              <a:buChar char="•"/>
            </a:pPr>
            <a:r>
              <a:rPr lang="en-US" sz="2400" b="1" dirty="0" smtClean="0"/>
              <a:t>Collection Period Two: 2 Student Activities (GA DOE)</a:t>
            </a:r>
            <a:endParaRPr lang="en-US" sz="24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4952999"/>
            <a:ext cx="2514600" cy="1569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4707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is the GAA Scored? </a:t>
            </a:r>
            <a:endParaRPr lang="en-US" dirty="0"/>
          </a:p>
        </p:txBody>
      </p:sp>
      <p:sp>
        <p:nvSpPr>
          <p:cNvPr id="2" name="Content Placeholder 1"/>
          <p:cNvSpPr>
            <a:spLocks noGrp="1"/>
          </p:cNvSpPr>
          <p:nvPr>
            <p:ph idx="1"/>
          </p:nvPr>
        </p:nvSpPr>
        <p:spPr/>
        <p:txBody>
          <a:bodyPr>
            <a:normAutofit fontScale="92500" lnSpcReduction="20000"/>
          </a:bodyPr>
          <a:lstStyle/>
          <a:p>
            <a:pPr marL="0" indent="0">
              <a:buNone/>
            </a:pPr>
            <a:r>
              <a:rPr lang="en-US" b="1" u="sng" dirty="0" smtClean="0"/>
              <a:t>Areas Scored:</a:t>
            </a:r>
          </a:p>
          <a:p>
            <a:r>
              <a:rPr lang="en-US" b="1" dirty="0" smtClean="0"/>
              <a:t>Fidelity to Standard</a:t>
            </a:r>
          </a:p>
          <a:p>
            <a:r>
              <a:rPr lang="en-US" b="1" dirty="0" smtClean="0"/>
              <a:t>Content</a:t>
            </a:r>
          </a:p>
          <a:p>
            <a:r>
              <a:rPr lang="en-US" b="1" dirty="0" smtClean="0"/>
              <a:t>Achievement/Progress</a:t>
            </a:r>
          </a:p>
          <a:p>
            <a:r>
              <a:rPr lang="en-US" b="1" dirty="0" smtClean="0"/>
              <a:t>Generalization (GA DOE)</a:t>
            </a:r>
          </a:p>
          <a:p>
            <a:endParaRPr lang="en-US" b="1" dirty="0"/>
          </a:p>
          <a:p>
            <a:r>
              <a:rPr lang="en-US" b="1" dirty="0" smtClean="0"/>
              <a:t>Progress can be indicated through</a:t>
            </a:r>
          </a:p>
          <a:p>
            <a:pPr marL="0" indent="0">
              <a:buNone/>
            </a:pPr>
            <a:r>
              <a:rPr lang="en-US" b="1" dirty="0" smtClean="0"/>
              <a:t> reduction of prompts or through </a:t>
            </a:r>
          </a:p>
          <a:p>
            <a:pPr marL="0" indent="0">
              <a:buNone/>
            </a:pPr>
            <a:r>
              <a:rPr lang="en-US" b="1" dirty="0"/>
              <a:t> </a:t>
            </a:r>
            <a:r>
              <a:rPr lang="en-US" b="1" dirty="0" smtClean="0"/>
              <a:t>numerical gains.   </a:t>
            </a:r>
          </a:p>
          <a:p>
            <a:endParaRPr lang="en-US" b="1" dirty="0" smtClean="0">
              <a:solidFill>
                <a:schemeClr val="accent3">
                  <a:lumMod val="50000"/>
                </a:schemeClr>
              </a:solidFill>
            </a:endParaRPr>
          </a:p>
          <a:p>
            <a:endParaRPr lang="en-US" dirty="0">
              <a:solidFill>
                <a:schemeClr val="accent3">
                  <a:lumMod val="50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981200"/>
            <a:ext cx="2607597" cy="2204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2246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Participation in Regular State Testing</a:t>
            </a:r>
            <a:endParaRPr lang="en-US" dirty="0"/>
          </a:p>
        </p:txBody>
      </p:sp>
      <p:sp>
        <p:nvSpPr>
          <p:cNvPr id="2" name="Content Placeholder 1"/>
          <p:cNvSpPr>
            <a:spLocks noGrp="1"/>
          </p:cNvSpPr>
          <p:nvPr>
            <p:ph idx="1"/>
          </p:nvPr>
        </p:nvSpPr>
        <p:spPr/>
        <p:txBody>
          <a:bodyPr>
            <a:normAutofit/>
          </a:bodyPr>
          <a:lstStyle/>
          <a:p>
            <a:r>
              <a:rPr lang="en-US" sz="2800" b="1" dirty="0" smtClean="0"/>
              <a:t>“Students who should participate in regular assessments are those students whose IEP teams have determined that it is reasonable for them to participate in statewide or district-wide assessments with appropriate accommodations.</a:t>
            </a:r>
          </a:p>
          <a:p>
            <a:endParaRPr lang="en-US" sz="2800" b="1" dirty="0"/>
          </a:p>
          <a:p>
            <a:r>
              <a:rPr lang="en-US" sz="2800" b="1" dirty="0" smtClean="0"/>
              <a:t>These students </a:t>
            </a:r>
            <a:r>
              <a:rPr lang="en-US" sz="2800" b="1" u="sng" dirty="0" smtClean="0"/>
              <a:t>do not </a:t>
            </a:r>
            <a:r>
              <a:rPr lang="en-US" sz="2800" b="1" dirty="0" smtClean="0"/>
              <a:t>follow a functional curriculum.” (Echols SPED Handbook) </a:t>
            </a:r>
            <a:endParaRPr lang="en-US" sz="2800" b="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4789714"/>
            <a:ext cx="1763486" cy="1763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4235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Participation in Regular State Testing</a:t>
            </a:r>
          </a:p>
        </p:txBody>
      </p:sp>
      <p:sp>
        <p:nvSpPr>
          <p:cNvPr id="2" name="Content Placeholder 1"/>
          <p:cNvSpPr>
            <a:spLocks noGrp="1"/>
          </p:cNvSpPr>
          <p:nvPr>
            <p:ph idx="1"/>
          </p:nvPr>
        </p:nvSpPr>
        <p:spPr>
          <a:xfrm>
            <a:off x="762000" y="1905000"/>
            <a:ext cx="7696199" cy="4419600"/>
          </a:xfrm>
        </p:spPr>
        <p:txBody>
          <a:bodyPr>
            <a:normAutofit/>
          </a:bodyPr>
          <a:lstStyle/>
          <a:p>
            <a:endParaRPr lang="en-US" sz="2000" b="1" dirty="0" smtClean="0"/>
          </a:p>
          <a:p>
            <a:endParaRPr lang="en-US" sz="2000" b="1" dirty="0"/>
          </a:p>
          <a:p>
            <a:endParaRPr lang="en-US" sz="2000" b="1" dirty="0" smtClean="0"/>
          </a:p>
          <a:p>
            <a:r>
              <a:rPr lang="en-US" sz="2000" b="1" dirty="0" smtClean="0"/>
              <a:t>“The challenge for the IEP team is to look at the instructional accommodations and classroom testing accommodations the student uses and decide which of these is necessary for </a:t>
            </a:r>
            <a:r>
              <a:rPr lang="en-US" sz="2000" b="1" u="sng" dirty="0" smtClean="0"/>
              <a:t>participation</a:t>
            </a:r>
            <a:r>
              <a:rPr lang="en-US" sz="2000" b="1" dirty="0" smtClean="0"/>
              <a:t> in </a:t>
            </a:r>
            <a:r>
              <a:rPr lang="en-US" sz="2000" b="1" dirty="0"/>
              <a:t>a</a:t>
            </a:r>
            <a:r>
              <a:rPr lang="en-US" sz="2000" b="1" dirty="0" smtClean="0"/>
              <a:t> state wide assessment. For example, it would be “nice” if all students could have extra time or breaks during the test.  The question is ‘does this student </a:t>
            </a:r>
            <a:r>
              <a:rPr lang="en-US" sz="2000" b="1" u="sng" dirty="0" smtClean="0"/>
              <a:t>require</a:t>
            </a:r>
            <a:r>
              <a:rPr lang="en-US" sz="2000" b="1" dirty="0" smtClean="0"/>
              <a:t> these accommodations in order to participate?’ </a:t>
            </a:r>
          </a:p>
          <a:p>
            <a:r>
              <a:rPr lang="en-US" sz="2000" b="1" u="sng" dirty="0" smtClean="0"/>
              <a:t>The goal is to allow the student with a disability the opportunity to participate in the assessment in the most</a:t>
            </a:r>
            <a:r>
              <a:rPr lang="en-US" sz="2800" b="1" i="1" u="sng" dirty="0" smtClean="0"/>
              <a:t> standard </a:t>
            </a:r>
            <a:r>
              <a:rPr lang="en-US" sz="2000" b="1" u="sng" dirty="0" smtClean="0"/>
              <a:t>way possible</a:t>
            </a:r>
            <a:r>
              <a:rPr lang="en-US" sz="2000" b="1" dirty="0" smtClean="0"/>
              <a:t>.” (Echols SPED Handbook)  </a:t>
            </a:r>
            <a:endParaRPr lang="en-US" sz="2000" b="1" u="sng"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13602"/>
          <a:stretch/>
        </p:blipFill>
        <p:spPr bwMode="auto">
          <a:xfrm>
            <a:off x="6096000" y="1143000"/>
            <a:ext cx="1719943"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4658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TotalTime>
  <Words>523</Words>
  <Application>Microsoft Office PowerPoint</Application>
  <PresentationFormat>On-screen Show (4:3)</PresentationFormat>
  <Paragraphs>64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State Testing for SPED Students: (Georgia Alternative Assessment vs. Regular State Testing with Accommodations)</vt:lpstr>
      <vt:lpstr>Georgia Alternative Assessment </vt:lpstr>
      <vt:lpstr>Georgia Alternative Assessment</vt:lpstr>
      <vt:lpstr>Echols County School’s Procedure for Determining the Need for the GAA:  </vt:lpstr>
      <vt:lpstr>Sample GAA Blueprint and Standard (High School History)</vt:lpstr>
      <vt:lpstr>GAA Requirements</vt:lpstr>
      <vt:lpstr>How is the GAA Scored? </vt:lpstr>
      <vt:lpstr>Participation in Regular State Testing</vt:lpstr>
      <vt:lpstr>Participation in Regular State Testing</vt:lpstr>
    </vt:vector>
  </TitlesOfParts>
  <Company>Echols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Georgia Alternative Assessment</dc:title>
  <dc:creator>Chambers, Rebecca</dc:creator>
  <cp:lastModifiedBy>Chambers, Rebecca</cp:lastModifiedBy>
  <cp:revision>69</cp:revision>
  <cp:lastPrinted>2014-09-22T12:34:42Z</cp:lastPrinted>
  <dcterms:created xsi:type="dcterms:W3CDTF">2014-09-19T16:33:41Z</dcterms:created>
  <dcterms:modified xsi:type="dcterms:W3CDTF">2014-10-21T18:59:03Z</dcterms:modified>
</cp:coreProperties>
</file>